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9" r:id="rId1"/>
    <p:sldMasterId id="2147483680" r:id="rId2"/>
    <p:sldMasterId id="2147483681" r:id="rId3"/>
  </p:sldMasterIdLst>
  <p:notesMasterIdLst>
    <p:notesMasterId r:id="rId21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8" r:id="rId11"/>
    <p:sldId id="269" r:id="rId12"/>
    <p:sldId id="267" r:id="rId13"/>
    <p:sldId id="270" r:id="rId14"/>
    <p:sldId id="271" r:id="rId15"/>
    <p:sldId id="272" r:id="rId16"/>
    <p:sldId id="263" r:id="rId17"/>
    <p:sldId id="264" r:id="rId18"/>
    <p:sldId id="265" r:id="rId19"/>
    <p:sldId id="266" r:id="rId20"/>
  </p:sldIdLst>
  <p:sldSz cx="9144000" cy="5143500" type="screen16x9"/>
  <p:notesSz cx="6858000" cy="9144000"/>
  <p:embeddedFontLst>
    <p:embeddedFont>
      <p:font typeface="Roboto" panose="02000000000000000000" pitchFamily="2" charset="0"/>
      <p:regular r:id="rId22"/>
      <p:bold r:id="rId23"/>
      <p:italic r:id="rId24"/>
      <p:boldItalic r:id="rId25"/>
    </p:embeddedFont>
    <p:embeddedFont>
      <p:font typeface="Roboto Medium" panose="02000000000000000000" pitchFamily="2" charset="0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5533">
          <p15:clr>
            <a:srgbClr val="A4A3A4"/>
          </p15:clr>
        </p15:guide>
        <p15:guide id="2" pos="397">
          <p15:clr>
            <a:srgbClr val="9AA0A6"/>
          </p15:clr>
        </p15:guide>
        <p15:guide id="3" orient="horz" pos="3240">
          <p15:clr>
            <a:srgbClr val="9AA0A6"/>
          </p15:clr>
        </p15:guide>
        <p15:guide id="4" orient="horz">
          <p15:clr>
            <a:srgbClr val="747775"/>
          </p15:clr>
        </p15:guide>
        <p15:guide id="5" orient="horz" pos="51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7229C6F-77F6-4B9C-BABE-F248A913E983}">
  <a:tblStyle styleId="{37229C6F-77F6-4B9C-BABE-F248A913E98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55" d="100"/>
          <a:sy n="155" d="100"/>
        </p:scale>
        <p:origin x="658" y="696"/>
      </p:cViewPr>
      <p:guideLst>
        <p:guide pos="5533"/>
        <p:guide pos="397"/>
        <p:guide orient="horz" pos="3240"/>
        <p:guide orient="horz"/>
        <p:guide orient="horz" pos="51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font" Target="fonts/font5.fntdata"/><Relationship Id="rId3" Type="http://schemas.openxmlformats.org/officeDocument/2006/relationships/slideMaster" Target="slideMasters/slideMaster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font" Target="fonts/font4.fntdata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3.fntdata"/><Relationship Id="rId32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presProps" Target="presProps.xml"/><Relationship Id="rId8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3ce85d903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3ce85d903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f98075b259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f98075b259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104438fcaf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104438fcaf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30f7d84ce1d_0_3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30f7d84ce1d_0_3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341727d1ac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341727d1ac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0f7d84ce1d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0f7d84ce1d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de823becd0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de823becd0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0f7d84ce1d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30f7d84ce1d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f98075b259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f98075b259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f98075b259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f98075b259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>
          <a:extLst>
            <a:ext uri="{FF2B5EF4-FFF2-40B4-BE49-F238E27FC236}">
              <a16:creationId xmlns:a16="http://schemas.microsoft.com/office/drawing/2014/main" id="{61E506C3-240D-1012-B84A-ED912C7A6C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f29b9fb24_0_69:notes">
            <a:extLst>
              <a:ext uri="{FF2B5EF4-FFF2-40B4-BE49-F238E27FC236}">
                <a16:creationId xmlns:a16="http://schemas.microsoft.com/office/drawing/2014/main" id="{0F87D482-3AAE-5F84-1A94-E780A8FB66B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f29b9fb24_0_69:notes">
            <a:extLst>
              <a:ext uri="{FF2B5EF4-FFF2-40B4-BE49-F238E27FC236}">
                <a16:creationId xmlns:a16="http://schemas.microsoft.com/office/drawing/2014/main" id="{47ED3AA4-2EEA-C193-6FD2-D6D6FB38BDB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45903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>
          <a:extLst>
            <a:ext uri="{FF2B5EF4-FFF2-40B4-BE49-F238E27FC236}">
              <a16:creationId xmlns:a16="http://schemas.microsoft.com/office/drawing/2014/main" id="{3D83538B-E31E-19E2-591C-A9CC154CC8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f29b9fb24_0_69:notes">
            <a:extLst>
              <a:ext uri="{FF2B5EF4-FFF2-40B4-BE49-F238E27FC236}">
                <a16:creationId xmlns:a16="http://schemas.microsoft.com/office/drawing/2014/main" id="{31A8CBE9-4B01-AFF4-BA79-E6504FE627F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f29b9fb24_0_69:notes">
            <a:extLst>
              <a:ext uri="{FF2B5EF4-FFF2-40B4-BE49-F238E27FC236}">
                <a16:creationId xmlns:a16="http://schemas.microsoft.com/office/drawing/2014/main" id="{C2E87F44-0114-0927-405E-83AAE186C48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62301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l="99" r="99"/>
          <a:stretch/>
        </p:blipFill>
        <p:spPr>
          <a:xfrm>
            <a:off x="-17925" y="-10075"/>
            <a:ext cx="9194726" cy="518215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8293200" cy="48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944650" y="1769200"/>
            <a:ext cx="7379700" cy="23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1">
  <p:cSld name="CUSTOM_2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2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12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2">
  <p:cSld name="CUSTOM_2_1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ourier New"/>
              <a:buNone/>
              <a:defRPr sz="1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1">
  <p:cSld name="CUSTOM_4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ubTitle" idx="1"/>
          </p:nvPr>
        </p:nvSpPr>
        <p:spPr>
          <a:xfrm>
            <a:off x="544050" y="1350425"/>
            <a:ext cx="5316300" cy="9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14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subTitle" idx="2"/>
          </p:nvPr>
        </p:nvSpPr>
        <p:spPr>
          <a:xfrm>
            <a:off x="795050" y="2220038"/>
            <a:ext cx="7568100" cy="23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2">
  <p:cSld name="CUSTOM_4_1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5"/>
          <p:cNvSpPr/>
          <p:nvPr/>
        </p:nvSpPr>
        <p:spPr>
          <a:xfrm>
            <a:off x="362300" y="1384249"/>
            <a:ext cx="4748700" cy="33933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subTitle" idx="1"/>
          </p:nvPr>
        </p:nvSpPr>
        <p:spPr>
          <a:xfrm>
            <a:off x="500550" y="1474819"/>
            <a:ext cx="44286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subTitle" idx="2"/>
          </p:nvPr>
        </p:nvSpPr>
        <p:spPr>
          <a:xfrm>
            <a:off x="5555275" y="1474819"/>
            <a:ext cx="3151200" cy="32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лок текст + картинка" type="title">
  <p:cSld name="TITLE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 txBox="1">
            <a:spLocks noGrp="1"/>
          </p:cNvSpPr>
          <p:nvPr>
            <p:ph type="title"/>
          </p:nvPr>
        </p:nvSpPr>
        <p:spPr>
          <a:xfrm>
            <a:off x="495300" y="1493850"/>
            <a:ext cx="4424100" cy="215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pic>
        <p:nvPicPr>
          <p:cNvPr id="71" name="Google Shape;71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283625" y="843000"/>
            <a:ext cx="3457500" cy="34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47">
          <p15:clr>
            <a:srgbClr val="E46962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Цитата, фон градиент" type="secHead">
  <p:cSld name="SECTION_HEADER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>
            <a:spLocks noGrp="1"/>
          </p:cNvSpPr>
          <p:nvPr>
            <p:ph type="title"/>
          </p:nvPr>
        </p:nvSpPr>
        <p:spPr>
          <a:xfrm>
            <a:off x="604350" y="1999200"/>
            <a:ext cx="7935300" cy="11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4" name="Google Shape;74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этапы процесса">
  <p:cSld name="CUSTOM_5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9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77" name="Google Shape;77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22851" y="1821363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78" name="Google Shape;7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8289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79" name="Google Shape;7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7615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80" name="Google Shape;80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47001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sp>
        <p:nvSpPr>
          <p:cNvPr id="81" name="Google Shape;81;p19"/>
          <p:cNvSpPr txBox="1"/>
          <p:nvPr/>
        </p:nvSpPr>
        <p:spPr>
          <a:xfrm>
            <a:off x="121300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1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" name="Google Shape;82;p19"/>
          <p:cNvSpPr txBox="1"/>
          <p:nvPr/>
        </p:nvSpPr>
        <p:spPr>
          <a:xfrm>
            <a:off x="3058443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2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" name="Google Shape;83;p19"/>
          <p:cNvSpPr txBox="1"/>
          <p:nvPr/>
        </p:nvSpPr>
        <p:spPr>
          <a:xfrm>
            <a:off x="4817770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3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" name="Google Shape;84;p19"/>
          <p:cNvSpPr txBox="1"/>
          <p:nvPr/>
        </p:nvSpPr>
        <p:spPr>
          <a:xfrm>
            <a:off x="663715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4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" name="Google Shape;85;p19"/>
          <p:cNvSpPr txBox="1"/>
          <p:nvPr/>
        </p:nvSpPr>
        <p:spPr>
          <a:xfrm>
            <a:off x="982906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" name="Google Shape;86;p19"/>
          <p:cNvSpPr txBox="1"/>
          <p:nvPr/>
        </p:nvSpPr>
        <p:spPr>
          <a:xfrm>
            <a:off x="2828343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" name="Google Shape;87;p19"/>
          <p:cNvSpPr txBox="1"/>
          <p:nvPr/>
        </p:nvSpPr>
        <p:spPr>
          <a:xfrm>
            <a:off x="4587670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" name="Google Shape;88;p19"/>
          <p:cNvSpPr txBox="1"/>
          <p:nvPr/>
        </p:nvSpPr>
        <p:spPr>
          <a:xfrm>
            <a:off x="6407056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писок в 2 колонки ">
  <p:cSld name="CUSTOM_8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0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aphicFrame>
        <p:nvGraphicFramePr>
          <p:cNvPr id="91" name="Google Shape;91;p20"/>
          <p:cNvGraphicFramePr/>
          <p:nvPr/>
        </p:nvGraphicFramePr>
        <p:xfrm>
          <a:off x="655650" y="1745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{37229C6F-77F6-4B9C-BABE-F248A913E983}</a:tableStyleId>
              </a:tblPr>
              <a:tblGrid>
                <a:gridCol w="3800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1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9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" sz="17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 Описание эксперимента</a:t>
                      </a:r>
                      <a:r>
                        <a:rPr lang="ru" sz="1700" b="1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" sz="17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 Технические детали</a:t>
                      </a:r>
                      <a:endParaRPr sz="17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175">
                <a:tc>
                  <a:txBody>
                    <a:bodyPr/>
                    <a:lstStyle/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Гипотеза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Целевая аудитория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Ожидаемый результат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3175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Roboto"/>
                        <a:buChar char="●"/>
                      </a:pPr>
                      <a:r>
                        <a:rPr lang="ru" sz="17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Реализация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Настройки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Метрики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сылка на источник" type="twoColTx">
  <p:cSld name="TITLE_AND_TWO_COLUMNS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1"/>
          <p:cNvSpPr txBox="1"/>
          <p:nvPr/>
        </p:nvSpPr>
        <p:spPr>
          <a:xfrm>
            <a:off x="556300" y="4554000"/>
            <a:ext cx="4239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добавьте ссылку на источник</a:t>
            </a:r>
            <a:endParaRPr sz="1100">
              <a:solidFill>
                <a:srgbClr val="013D8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елый слайд + заголовок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500550" y="1784775"/>
            <a:ext cx="7935300" cy="11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подтемой">
  <p:cSld name="MAIN_POINT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2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аблица ">
  <p:cSld name="CUSTOM_1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aphicFrame>
        <p:nvGraphicFramePr>
          <p:cNvPr id="98" name="Google Shape;98;p23"/>
          <p:cNvGraphicFramePr/>
          <p:nvPr/>
        </p:nvGraphicFramePr>
        <p:xfrm>
          <a:off x="608700" y="1593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{37229C6F-77F6-4B9C-BABE-F248A913E983}</a:tableStyleId>
              </a:tblPr>
              <a:tblGrid>
                <a:gridCol w="395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3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84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77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061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>
                        <a:solidFill>
                          <a:srgbClr val="4811C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плашки + иллюстрация">
  <p:cSld name="SECTION_TITLE_AND_DESCRIPTION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01" name="Google Shape;101;p24"/>
          <p:cNvSpPr/>
          <p:nvPr/>
        </p:nvSpPr>
        <p:spPr>
          <a:xfrm>
            <a:off x="791625" y="1039150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2" name="Google Shape;102;p24"/>
          <p:cNvSpPr/>
          <p:nvPr/>
        </p:nvSpPr>
        <p:spPr>
          <a:xfrm>
            <a:off x="791625" y="1904882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3" name="Google Shape;103;p24"/>
          <p:cNvSpPr/>
          <p:nvPr/>
        </p:nvSpPr>
        <p:spPr>
          <a:xfrm>
            <a:off x="791625" y="2770607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" name="Google Shape;104;p24"/>
          <p:cNvSpPr/>
          <p:nvPr/>
        </p:nvSpPr>
        <p:spPr>
          <a:xfrm>
            <a:off x="791625" y="3636339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5" name="Google Shape;105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533900" y="1409075"/>
            <a:ext cx="2468700" cy="24687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блока">
  <p:cSld name="CUSTOM_7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6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6"/>
          <p:cNvSpPr/>
          <p:nvPr/>
        </p:nvSpPr>
        <p:spPr>
          <a:xfrm>
            <a:off x="932713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" name="Google Shape;111;p26"/>
          <p:cNvSpPr/>
          <p:nvPr/>
        </p:nvSpPr>
        <p:spPr>
          <a:xfrm>
            <a:off x="3436420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" name="Google Shape;112;p26"/>
          <p:cNvSpPr/>
          <p:nvPr/>
        </p:nvSpPr>
        <p:spPr>
          <a:xfrm>
            <a:off x="5940127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" name="Google Shape;113;p26"/>
          <p:cNvSpPr txBox="1"/>
          <p:nvPr/>
        </p:nvSpPr>
        <p:spPr>
          <a:xfrm>
            <a:off x="1073575" y="2074863"/>
            <a:ext cx="1846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 sz="1100"/>
          </a:p>
        </p:txBody>
      </p:sp>
      <p:sp>
        <p:nvSpPr>
          <p:cNvPr id="114" name="Google Shape;114;p26"/>
          <p:cNvSpPr txBox="1"/>
          <p:nvPr/>
        </p:nvSpPr>
        <p:spPr>
          <a:xfrm>
            <a:off x="3530920" y="2074863"/>
            <a:ext cx="1938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/>
          </a:p>
        </p:txBody>
      </p:sp>
      <p:sp>
        <p:nvSpPr>
          <p:cNvPr id="115" name="Google Shape;115;p26"/>
          <p:cNvSpPr txBox="1"/>
          <p:nvPr/>
        </p:nvSpPr>
        <p:spPr>
          <a:xfrm>
            <a:off x="6080975" y="2074863"/>
            <a:ext cx="1938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жный тезис крупным шрифтом " type="secHead">
  <p:cSld name="SECTION_HEADER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8"/>
          <p:cNvSpPr txBox="1">
            <a:spLocks noGrp="1"/>
          </p:cNvSpPr>
          <p:nvPr>
            <p:ph type="title"/>
          </p:nvPr>
        </p:nvSpPr>
        <p:spPr>
          <a:xfrm>
            <a:off x="500550" y="1940306"/>
            <a:ext cx="79353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22" name="Google Shape;122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0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ш макет 1">
  <p:cSld name="CUSTOM_5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238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19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6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sz="1500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subTitle" idx="2"/>
          </p:nvPr>
        </p:nvSpPr>
        <p:spPr>
          <a:xfrm>
            <a:off x="3135425" y="2978831"/>
            <a:ext cx="58563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sz="1500" b="1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ubTitle" idx="3"/>
          </p:nvPr>
        </p:nvSpPr>
        <p:spPr>
          <a:xfrm>
            <a:off x="3135425" y="3278981"/>
            <a:ext cx="5856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ubTitle" idx="4"/>
          </p:nvPr>
        </p:nvSpPr>
        <p:spPr>
          <a:xfrm>
            <a:off x="3135425" y="3662550"/>
            <a:ext cx="58563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31" name="Google Shape;31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себе">
  <p:cSld name="CUSTOM_1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ubTitle" idx="1"/>
          </p:nvPr>
        </p:nvSpPr>
        <p:spPr>
          <a:xfrm>
            <a:off x="3891775" y="1716281"/>
            <a:ext cx="43917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600"/>
              <a:buNone/>
              <a:defRPr sz="1600" b="1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subTitle" idx="2"/>
          </p:nvPr>
        </p:nvSpPr>
        <p:spPr>
          <a:xfrm>
            <a:off x="3891775" y="2252801"/>
            <a:ext cx="5095200" cy="25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7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1.png"/><Relationship Id="rId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6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2">
            <a:alphaModFix/>
          </a:blip>
          <a:stretch>
            <a:fillRect/>
          </a:stretch>
        </a:blip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○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○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8" name="Google Shape;68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5">
            <a:alphaModFix/>
          </a:blip>
          <a:stretch>
            <a:fillRect/>
          </a:stretch>
        </a:blip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7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8" name="Google Shape;118;p27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9" name="Google Shape;119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m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35"/>
          <p:cNvPicPr preferRelativeResize="0"/>
          <p:nvPr/>
        </p:nvPicPr>
        <p:blipFill rotWithShape="1">
          <a:blip r:embed="rId3">
            <a:alphaModFix/>
          </a:blip>
          <a:srcRect l="18598" r="18591"/>
          <a:stretch/>
        </p:blipFill>
        <p:spPr>
          <a:xfrm>
            <a:off x="-75950" y="-3216975"/>
            <a:ext cx="9408753" cy="8360474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35"/>
          <p:cNvSpPr txBox="1"/>
          <p:nvPr/>
        </p:nvSpPr>
        <p:spPr>
          <a:xfrm>
            <a:off x="433125" y="1534950"/>
            <a:ext cx="75843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Интернет магазин</a:t>
            </a:r>
            <a:endParaRPr sz="4500" b="1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8" name="Google Shape;148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13700" y="268875"/>
            <a:ext cx="822175" cy="284625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35"/>
          <p:cNvSpPr/>
          <p:nvPr/>
        </p:nvSpPr>
        <p:spPr>
          <a:xfrm>
            <a:off x="629699" y="4138024"/>
            <a:ext cx="4134029" cy="437135"/>
          </a:xfrm>
          <a:prstGeom prst="roundRect">
            <a:avLst>
              <a:gd name="adj" fmla="val 16667"/>
            </a:avLst>
          </a:prstGeom>
          <a:solidFill>
            <a:srgbClr val="3F299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" name="Google Shape;150;p35"/>
          <p:cNvSpPr txBox="1"/>
          <p:nvPr/>
        </p:nvSpPr>
        <p:spPr>
          <a:xfrm>
            <a:off x="920462" y="4127375"/>
            <a:ext cx="3735111" cy="447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9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Микросервисная архитектура</a:t>
            </a:r>
            <a:endParaRPr sz="1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51" name="Google Shape;151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09723" y="3083693"/>
            <a:ext cx="1548451" cy="166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>
          <a:extLst>
            <a:ext uri="{FF2B5EF4-FFF2-40B4-BE49-F238E27FC236}">
              <a16:creationId xmlns:a16="http://schemas.microsoft.com/office/drawing/2014/main" id="{9634EF74-F4AF-71D8-C761-9FC77A8833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1">
            <a:extLst>
              <a:ext uri="{FF2B5EF4-FFF2-40B4-BE49-F238E27FC236}">
                <a16:creationId xmlns:a16="http://schemas.microsoft.com/office/drawing/2014/main" id="{969008E3-55AE-0D85-24F0-0799AEA679B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60209" y="129019"/>
            <a:ext cx="8520600" cy="50971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 dirty="0"/>
              <a:t>Архитектурная схема</a:t>
            </a:r>
            <a:endParaRPr sz="3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63D2B37-3630-B88D-C602-458B4386BBCC}"/>
              </a:ext>
            </a:extLst>
          </p:cNvPr>
          <p:cNvSpPr txBox="1"/>
          <p:nvPr/>
        </p:nvSpPr>
        <p:spPr>
          <a:xfrm>
            <a:off x="460209" y="1121324"/>
            <a:ext cx="7500450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EN" sz="1100" b="1" dirty="0"/>
              <a:t>ApiGateway</a:t>
            </a:r>
            <a:r>
              <a:rPr lang="en-EN" sz="1100" dirty="0"/>
              <a:t>: Сервис-шлюз, который обрабатывает входящие API-запросы и направляет их соответствующим сервисам.</a:t>
            </a:r>
            <a:endParaRPr lang="ru-RU" sz="1100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en-EN" sz="1100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EN" sz="1100" b="1" dirty="0"/>
              <a:t>CartService</a:t>
            </a:r>
            <a:r>
              <a:rPr lang="en-EN" sz="1100" dirty="0"/>
              <a:t>: Сервис управления корзиной покупок, отслеживающий товары и их количество.</a:t>
            </a:r>
            <a:endParaRPr lang="ru-RU" sz="1100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en-EN" sz="1100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EN" sz="1100" b="1" dirty="0"/>
              <a:t>CatalogService</a:t>
            </a:r>
            <a:r>
              <a:rPr lang="en-EN" sz="1100" dirty="0"/>
              <a:t>: Сервис управления каталогом товаров, предоставляющий информацию о доступных продуктах.</a:t>
            </a:r>
            <a:endParaRPr lang="ru-RU" sz="1100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en-EN" sz="1100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EN" sz="1100" b="1" dirty="0"/>
              <a:t>CustomerService</a:t>
            </a:r>
            <a:r>
              <a:rPr lang="en-EN" sz="1100" dirty="0"/>
              <a:t>: Сервис аутентификации и управления профилями клиентов, включая регистрацию и управление учетными записями.</a:t>
            </a:r>
            <a:endParaRPr lang="ru-RU" sz="1100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en-EN" sz="1100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EN" sz="1100" b="1" dirty="0"/>
              <a:t>NotificationService</a:t>
            </a:r>
            <a:r>
              <a:rPr lang="en-EN" sz="1100" dirty="0"/>
              <a:t>: Сервис уведомлений, отправляющий email-уведомления о различных событиях.</a:t>
            </a:r>
            <a:endParaRPr lang="ru-RU" sz="1100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en-EN" sz="1100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EN" sz="1100" b="1" dirty="0"/>
              <a:t>OrdersService</a:t>
            </a:r>
            <a:r>
              <a:rPr lang="en-EN" sz="1100" dirty="0"/>
              <a:t>: Сервис обработки заказов, отслеживающий создание, изменение и завершение заказов.</a:t>
            </a:r>
            <a:endParaRPr lang="ru-RU" sz="1100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en-EN" sz="1100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EN" sz="1100" b="1" dirty="0"/>
              <a:t>StockService</a:t>
            </a:r>
            <a:r>
              <a:rPr lang="en-EN" sz="1100" dirty="0"/>
              <a:t>: Сервис управления запасами товаров, отслеживающий наличие и количество товара на складе.</a:t>
            </a:r>
            <a:endParaRPr lang="ru-RU" sz="1100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en-EN" sz="1100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EN" sz="1100" b="1" dirty="0"/>
              <a:t>PaymentService</a:t>
            </a:r>
            <a:r>
              <a:rPr lang="en-EN" sz="1100" dirty="0"/>
              <a:t>: Сервис обработки платежей, обеспечивающий безопасность и корректность финансовых транзакций.</a:t>
            </a:r>
            <a:endParaRPr lang="ru-RU" sz="1100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en-EN" sz="1100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EN" sz="1100" b="1" dirty="0"/>
              <a:t>DeliveryService</a:t>
            </a:r>
            <a:r>
              <a:rPr lang="en-EN" sz="1100" dirty="0"/>
              <a:t>: Сервис управления доставкой, координирующий процесс отправки товаров клиентам.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6E1095-D9A8-D9B8-E669-8279A6BA23DE}"/>
              </a:ext>
            </a:extLst>
          </p:cNvPr>
          <p:cNvSpPr txBox="1"/>
          <p:nvPr/>
        </p:nvSpPr>
        <p:spPr>
          <a:xfrm>
            <a:off x="460209" y="726141"/>
            <a:ext cx="9973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/>
              <a:t>Сервисы</a:t>
            </a:r>
            <a:endParaRPr lang="en-EN" b="1" dirty="0"/>
          </a:p>
        </p:txBody>
      </p:sp>
    </p:spTree>
    <p:extLst>
      <p:ext uri="{BB962C8B-B14F-4D97-AF65-F5344CB8AC3E}">
        <p14:creationId xmlns:p14="http://schemas.microsoft.com/office/powerpoint/2010/main" val="29288967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>
          <a:extLst>
            <a:ext uri="{FF2B5EF4-FFF2-40B4-BE49-F238E27FC236}">
              <a16:creationId xmlns:a16="http://schemas.microsoft.com/office/drawing/2014/main" id="{0280CA78-B676-E279-42F7-D159079779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1">
            <a:extLst>
              <a:ext uri="{FF2B5EF4-FFF2-40B4-BE49-F238E27FC236}">
                <a16:creationId xmlns:a16="http://schemas.microsoft.com/office/drawing/2014/main" id="{4CB007D8-7323-623F-25DE-E350A800A0D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60209" y="129019"/>
            <a:ext cx="8520600" cy="50971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 dirty="0"/>
              <a:t>Архитектурная схема </a:t>
            </a:r>
            <a:r>
              <a:rPr lang="en-US" sz="3000" dirty="0"/>
              <a:t>backend</a:t>
            </a:r>
            <a:endParaRPr sz="3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7B1D92-68C0-2B34-1E4E-2EF64C349559}"/>
              </a:ext>
            </a:extLst>
          </p:cNvPr>
          <p:cNvSpPr txBox="1"/>
          <p:nvPr/>
        </p:nvSpPr>
        <p:spPr>
          <a:xfrm>
            <a:off x="460209" y="813547"/>
            <a:ext cx="15488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/>
              <a:t>Граф сервисов</a:t>
            </a:r>
            <a:endParaRPr lang="en-EN" b="1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C605737-12FE-CEC0-44EE-609DAD9D89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46" y="1324535"/>
            <a:ext cx="8820798" cy="24944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941706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C4EAB30-E58F-D608-5999-997C88B06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20" y="153422"/>
            <a:ext cx="8520600" cy="667496"/>
          </a:xfrm>
        </p:spPr>
        <p:txBody>
          <a:bodyPr/>
          <a:lstStyle/>
          <a:p>
            <a:r>
              <a:rPr lang="en-US" dirty="0"/>
              <a:t>Frontend</a:t>
            </a:r>
            <a:endParaRPr lang="en-EN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5203312-41E6-9B2B-199C-3B206603D8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260" y="820918"/>
            <a:ext cx="7917180" cy="4053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414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AF3DF9D-0453-B3D5-7053-6D96EDA00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060" y="147483"/>
            <a:ext cx="8456689" cy="824001"/>
          </a:xfrm>
        </p:spPr>
        <p:txBody>
          <a:bodyPr/>
          <a:lstStyle/>
          <a:p>
            <a:r>
              <a:rPr lang="en-US" dirty="0"/>
              <a:t>Grafana</a:t>
            </a:r>
            <a:endParaRPr lang="en-EN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E747EFC-2810-9330-7C94-6A4E905D23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976" y="1047926"/>
            <a:ext cx="8492773" cy="359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9711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42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400"/>
              <a:t>Выводы</a:t>
            </a:r>
            <a:endParaRPr sz="3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/>
          </a:p>
        </p:txBody>
      </p:sp>
      <p:graphicFrame>
        <p:nvGraphicFramePr>
          <p:cNvPr id="213" name="Google Shape;213;p42"/>
          <p:cNvGraphicFramePr/>
          <p:nvPr>
            <p:extLst>
              <p:ext uri="{D42A27DB-BD31-4B8C-83A1-F6EECF244321}">
                <p14:modId xmlns:p14="http://schemas.microsoft.com/office/powerpoint/2010/main" val="3786123938"/>
              </p:ext>
            </p:extLst>
          </p:nvPr>
        </p:nvGraphicFramePr>
        <p:xfrm>
          <a:off x="952500" y="1718400"/>
          <a:ext cx="7239000" cy="2056264"/>
        </p:xfrm>
        <a:graphic>
          <a:graphicData uri="http://schemas.openxmlformats.org/drawingml/2006/table">
            <a:tbl>
              <a:tblPr>
                <a:noFill/>
                <a:tableStyleId>{37229C6F-77F6-4B9C-BABE-F248A913E983}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Цель считаю достигнутой, задачи решены.</a:t>
                      </a:r>
                      <a:endParaRPr sz="16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Реализация бэкенда была не сложной, трудности были с настройкой мониторинга в </a:t>
                      </a:r>
                      <a:r>
                        <a:rPr lang="en-US" sz="1600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Kubernetes</a:t>
                      </a:r>
                      <a:endParaRPr sz="16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Полезность от 1 до 10 оцениваю на 7-8</a:t>
                      </a:r>
                      <a:endParaRPr sz="16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21602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43"/>
          <p:cNvSpPr txBox="1"/>
          <p:nvPr/>
        </p:nvSpPr>
        <p:spPr>
          <a:xfrm>
            <a:off x="387050" y="1844625"/>
            <a:ext cx="75843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Вопросы и рекомендации</a:t>
            </a:r>
            <a:endParaRPr sz="45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3" name="Google Shape;223;p43"/>
          <p:cNvSpPr txBox="1"/>
          <p:nvPr/>
        </p:nvSpPr>
        <p:spPr>
          <a:xfrm>
            <a:off x="1214696" y="3061975"/>
            <a:ext cx="19275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есть вопросы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4" name="Google Shape;224;p43"/>
          <p:cNvSpPr txBox="1"/>
          <p:nvPr/>
        </p:nvSpPr>
        <p:spPr>
          <a:xfrm>
            <a:off x="4934996" y="3061975"/>
            <a:ext cx="2145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вопросов нет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5" name="Google Shape;225;p43"/>
          <p:cNvSpPr txBox="1"/>
          <p:nvPr/>
        </p:nvSpPr>
        <p:spPr>
          <a:xfrm>
            <a:off x="723000" y="2846425"/>
            <a:ext cx="4917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+</a:t>
            </a:r>
            <a:endParaRPr sz="4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6" name="Google Shape;226;p43"/>
          <p:cNvSpPr txBox="1"/>
          <p:nvPr/>
        </p:nvSpPr>
        <p:spPr>
          <a:xfrm>
            <a:off x="4443300" y="2846425"/>
            <a:ext cx="4917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– </a:t>
            </a:r>
            <a:endParaRPr sz="4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27" name="Google Shape;227;p43"/>
          <p:cNvGrpSpPr/>
          <p:nvPr/>
        </p:nvGrpSpPr>
        <p:grpSpPr>
          <a:xfrm>
            <a:off x="5573613" y="528650"/>
            <a:ext cx="3356305" cy="1236599"/>
            <a:chOff x="4729635" y="887067"/>
            <a:chExt cx="3375207" cy="1399343"/>
          </a:xfrm>
        </p:grpSpPr>
        <p:pic>
          <p:nvPicPr>
            <p:cNvPr id="228" name="Google Shape;228;p4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729635" y="887067"/>
              <a:ext cx="3375207" cy="1399343"/>
            </a:xfrm>
            <a:prstGeom prst="rect">
              <a:avLst/>
            </a:prstGeom>
            <a:noFill/>
            <a:ln>
              <a:noFill/>
            </a:ln>
            <a:effectLst>
              <a:outerShdw blurRad="200025" dist="28575" dir="4200000" algn="bl" rotWithShape="0">
                <a:srgbClr val="000000">
                  <a:alpha val="30000"/>
                </a:srgbClr>
              </a:outerShdw>
            </a:effectLst>
          </p:spPr>
        </p:pic>
        <p:sp>
          <p:nvSpPr>
            <p:cNvPr id="229" name="Google Shape;229;p43"/>
            <p:cNvSpPr txBox="1"/>
            <p:nvPr/>
          </p:nvSpPr>
          <p:spPr>
            <a:xfrm>
              <a:off x="5236901" y="1064135"/>
              <a:ext cx="2694600" cy="1045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6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Ответьте на вопросы одногруппников и преподавателей и получите обратную связь на свою работу</a:t>
              </a:r>
              <a:endParaRPr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21602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44"/>
          <p:cNvSpPr txBox="1">
            <a:spLocks noGrp="1"/>
          </p:cNvSpPr>
          <p:nvPr>
            <p:ph type="title" idx="4294967295"/>
          </p:nvPr>
        </p:nvSpPr>
        <p:spPr>
          <a:xfrm>
            <a:off x="629000" y="1932525"/>
            <a:ext cx="7295100" cy="195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5000">
                <a:solidFill>
                  <a:schemeClr val="lt1"/>
                </a:solidFill>
              </a:rPr>
              <a:t>Спасибо за внимание!</a:t>
            </a:r>
            <a:endParaRPr sz="5000">
              <a:solidFill>
                <a:schemeClr val="lt1"/>
              </a:solidFill>
            </a:endParaRPr>
          </a:p>
        </p:txBody>
      </p:sp>
      <p:pic>
        <p:nvPicPr>
          <p:cNvPr id="236" name="Google Shape;236;p44" title="marker-graduating-cap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27300" y="231871"/>
            <a:ext cx="2270875" cy="304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45" title="ролик_об_отусе_blue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18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6"/>
          <p:cNvSpPr txBox="1">
            <a:spLocks noGrp="1"/>
          </p:cNvSpPr>
          <p:nvPr>
            <p:ph type="title"/>
          </p:nvPr>
        </p:nvSpPr>
        <p:spPr>
          <a:xfrm>
            <a:off x="744125" y="1415974"/>
            <a:ext cx="7935300" cy="141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4000">
                <a:solidFill>
                  <a:schemeClr val="dk1"/>
                </a:solidFill>
              </a:rPr>
              <a:t>Меня хорошо видно</a:t>
            </a:r>
            <a:endParaRPr sz="4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>
                <a:solidFill>
                  <a:schemeClr val="dk1"/>
                </a:solidFill>
              </a:rPr>
              <a:t>&amp; слышно?</a:t>
            </a:r>
            <a:endParaRPr sz="4000">
              <a:solidFill>
                <a:schemeClr val="dk1"/>
              </a:solidFill>
            </a:endParaRPr>
          </a:p>
        </p:txBody>
      </p:sp>
      <p:pic>
        <p:nvPicPr>
          <p:cNvPr id="157" name="Google Shape;15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4062" y="3841075"/>
            <a:ext cx="545712" cy="5457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5575" y="3890890"/>
            <a:ext cx="537262" cy="5372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7"/>
          <p:cNvSpPr txBox="1">
            <a:spLocks noGrp="1"/>
          </p:cNvSpPr>
          <p:nvPr>
            <p:ph type="title"/>
          </p:nvPr>
        </p:nvSpPr>
        <p:spPr>
          <a:xfrm>
            <a:off x="500550" y="313624"/>
            <a:ext cx="8520600" cy="184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000" dirty="0"/>
              <a:t>Защита проекта</a:t>
            </a:r>
            <a:endParaRPr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000" dirty="0"/>
              <a:t>Тема: Интернет магазин</a:t>
            </a:r>
            <a:endParaRPr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5" name="Google Shape;165;p37"/>
          <p:cNvSpPr txBox="1"/>
          <p:nvPr/>
        </p:nvSpPr>
        <p:spPr>
          <a:xfrm>
            <a:off x="3899475" y="2336401"/>
            <a:ext cx="3701700" cy="3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300" b="1" dirty="0">
                <a:solidFill>
                  <a:srgbClr val="3F299A"/>
                </a:solidFill>
                <a:latin typeface="Roboto"/>
                <a:ea typeface="Roboto"/>
                <a:cs typeface="Roboto"/>
                <a:sym typeface="Roboto"/>
              </a:rPr>
              <a:t>Вячеслав Потапов</a:t>
            </a:r>
            <a:endParaRPr sz="2300" b="1" dirty="0">
              <a:solidFill>
                <a:srgbClr val="3F299A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6" name="Google Shape;166;p37"/>
          <p:cNvSpPr txBox="1"/>
          <p:nvPr/>
        </p:nvSpPr>
        <p:spPr>
          <a:xfrm>
            <a:off x="3899475" y="2893375"/>
            <a:ext cx="3193200" cy="720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dirty="0">
                <a:latin typeface="Roboto Medium"/>
                <a:ea typeface="Roboto Medium"/>
                <a:cs typeface="Roboto Medium"/>
                <a:sym typeface="Roboto Medium"/>
              </a:rPr>
              <a:t>Ведущий разработчик (</a:t>
            </a:r>
            <a:r>
              <a:rPr lang="en-US" sz="1300" dirty="0">
                <a:latin typeface="Roboto Medium"/>
                <a:ea typeface="Roboto Medium"/>
                <a:cs typeface="Roboto Medium"/>
                <a:sym typeface="Roboto Medium"/>
              </a:rPr>
              <a:t>backend</a:t>
            </a:r>
            <a:r>
              <a:rPr lang="ru" sz="1300" dirty="0">
                <a:latin typeface="Roboto Medium"/>
                <a:ea typeface="Roboto Medium"/>
                <a:cs typeface="Roboto Medium"/>
                <a:sym typeface="Roboto Medium"/>
              </a:rPr>
              <a:t>)</a:t>
            </a:r>
            <a:r>
              <a:rPr lang="en-US" sz="1300" dirty="0">
                <a:latin typeface="Roboto Medium"/>
                <a:ea typeface="Roboto Medium"/>
                <a:cs typeface="Roboto Medium"/>
                <a:sym typeface="Roboto Medium"/>
              </a:rPr>
              <a:t>, team lead</a:t>
            </a:r>
            <a:r>
              <a:rPr lang="ru-RU" sz="1300" dirty="0"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r>
              <a:rPr lang="en-US" sz="1300" dirty="0">
                <a:latin typeface="Roboto Medium"/>
                <a:ea typeface="Roboto Medium"/>
                <a:cs typeface="Roboto Medium"/>
                <a:sym typeface="Roboto Medium"/>
              </a:rPr>
              <a:t> (</a:t>
            </a:r>
            <a:r>
              <a:rPr lang="ru-RU" sz="1600" b="0" i="0" dirty="0">
                <a:solidFill>
                  <a:srgbClr val="444444"/>
                </a:solidFill>
                <a:effectLst/>
                <a:latin typeface="_inter"/>
              </a:rPr>
              <a:t>НКО АО НРД</a:t>
            </a:r>
            <a:r>
              <a:rPr lang="en-US" sz="1300" dirty="0">
                <a:latin typeface="Roboto Medium"/>
                <a:ea typeface="Roboto Medium"/>
                <a:cs typeface="Roboto Medium"/>
                <a:sym typeface="Roboto Medium"/>
              </a:rPr>
              <a:t>)</a:t>
            </a:r>
            <a:endParaRPr sz="1300" dirty="0">
              <a:solidFill>
                <a:srgbClr val="0000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9D4A0C5-2CA4-5F9E-0144-90EF4E605C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190" y="1981094"/>
            <a:ext cx="2273130" cy="221051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8"/>
          <p:cNvSpPr txBox="1">
            <a:spLocks noGrp="1"/>
          </p:cNvSpPr>
          <p:nvPr>
            <p:ph type="title"/>
          </p:nvPr>
        </p:nvSpPr>
        <p:spPr>
          <a:xfrm>
            <a:off x="538550" y="348974"/>
            <a:ext cx="8520600" cy="6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План защиты</a:t>
            </a:r>
            <a:endParaRPr/>
          </a:p>
        </p:txBody>
      </p:sp>
      <p:sp>
        <p:nvSpPr>
          <p:cNvPr id="172" name="Google Shape;172;p38"/>
          <p:cNvSpPr/>
          <p:nvPr/>
        </p:nvSpPr>
        <p:spPr>
          <a:xfrm>
            <a:off x="1138125" y="1491302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Цель и задачи проекта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3" name="Google Shape;173;p38"/>
          <p:cNvSpPr/>
          <p:nvPr/>
        </p:nvSpPr>
        <p:spPr>
          <a:xfrm>
            <a:off x="1138125" y="2071492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Какие технологии использовались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4" name="Google Shape;174;p38"/>
          <p:cNvSpPr/>
          <p:nvPr/>
        </p:nvSpPr>
        <p:spPr>
          <a:xfrm>
            <a:off x="1138125" y="2651676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Что получилось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5" name="Google Shape;175;p38"/>
          <p:cNvSpPr/>
          <p:nvPr/>
        </p:nvSpPr>
        <p:spPr>
          <a:xfrm>
            <a:off x="1138125" y="3246225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Выводы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76" name="Google Shape;176;p38"/>
          <p:cNvCxnSpPr>
            <a:stCxn id="172" idx="1"/>
            <a:endCxn id="173" idx="1"/>
          </p:cNvCxnSpPr>
          <p:nvPr/>
        </p:nvCxnSpPr>
        <p:spPr>
          <a:xfrm>
            <a:off x="1138125" y="1679402"/>
            <a:ext cx="600" cy="5802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77" name="Google Shape;177;p38"/>
          <p:cNvCxnSpPr>
            <a:stCxn id="173" idx="1"/>
            <a:endCxn id="174" idx="1"/>
          </p:cNvCxnSpPr>
          <p:nvPr/>
        </p:nvCxnSpPr>
        <p:spPr>
          <a:xfrm>
            <a:off x="1138125" y="2259592"/>
            <a:ext cx="600" cy="5802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78" name="Google Shape;178;p38"/>
          <p:cNvCxnSpPr>
            <a:stCxn id="174" idx="1"/>
            <a:endCxn id="175" idx="1"/>
          </p:cNvCxnSpPr>
          <p:nvPr/>
        </p:nvCxnSpPr>
        <p:spPr>
          <a:xfrm>
            <a:off x="1138125" y="2839776"/>
            <a:ext cx="600" cy="5946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79" name="Google Shape;179;p38"/>
          <p:cNvCxnSpPr>
            <a:stCxn id="175" idx="1"/>
            <a:endCxn id="180" idx="1"/>
          </p:cNvCxnSpPr>
          <p:nvPr/>
        </p:nvCxnSpPr>
        <p:spPr>
          <a:xfrm>
            <a:off x="1138125" y="3434325"/>
            <a:ext cx="600" cy="5268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180" name="Google Shape;180;p38"/>
          <p:cNvSpPr/>
          <p:nvPr/>
        </p:nvSpPr>
        <p:spPr>
          <a:xfrm>
            <a:off x="1138137" y="3772875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Вопросы и рекомендации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9"/>
          <p:cNvSpPr txBox="1"/>
          <p:nvPr/>
        </p:nvSpPr>
        <p:spPr>
          <a:xfrm>
            <a:off x="560500" y="324881"/>
            <a:ext cx="8520600" cy="13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b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Цел</a:t>
            </a:r>
            <a:r>
              <a:rPr lang="ru" sz="3000" b="1">
                <a:latin typeface="Roboto"/>
                <a:ea typeface="Roboto"/>
                <a:cs typeface="Roboto"/>
                <a:sym typeface="Roboto"/>
              </a:rPr>
              <a:t>ь и задачи</a:t>
            </a:r>
            <a:r>
              <a:rPr lang="ru" sz="3000" b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проекта</a:t>
            </a:r>
            <a:endParaRPr sz="30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186" name="Google Shape;186;p39"/>
          <p:cNvGraphicFramePr/>
          <p:nvPr>
            <p:extLst>
              <p:ext uri="{D42A27DB-BD31-4B8C-83A1-F6EECF244321}">
                <p14:modId xmlns:p14="http://schemas.microsoft.com/office/powerpoint/2010/main" val="1942778431"/>
              </p:ext>
            </p:extLst>
          </p:nvPr>
        </p:nvGraphicFramePr>
        <p:xfrm>
          <a:off x="952500" y="2382126"/>
          <a:ext cx="7085371" cy="2840713"/>
        </p:xfrm>
        <a:graphic>
          <a:graphicData uri="http://schemas.openxmlformats.org/drawingml/2006/table">
            <a:tbl>
              <a:tblPr>
                <a:noFill/>
                <a:tableStyleId>{37229C6F-77F6-4B9C-BABE-F248A913E983}</a:tableStyleId>
              </a:tblPr>
              <a:tblGrid>
                <a:gridCol w="4790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063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5282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Разработать концепцию интернет-магазина на основе пользовательских сценариев.</a:t>
                      </a: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282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Декомпозировать сервисы, определить паттерны межсервисных коммуникаций, выбрать хранилища данных, брокер сообщений.</a:t>
                      </a: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282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Реализовать сервисы и механизм обеспечения </a:t>
                      </a:r>
                      <a:r>
                        <a:rPr lang="ru-RU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консистентности</a:t>
                      </a: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данных, идемпотентности заказов, распределенные транзакции.</a:t>
                      </a: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9206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Реализовать мониторинг сервисов</a:t>
                      </a: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374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87" name="Google Shape;187;p39"/>
          <p:cNvSpPr/>
          <p:nvPr/>
        </p:nvSpPr>
        <p:spPr>
          <a:xfrm>
            <a:off x="1628250" y="1381384"/>
            <a:ext cx="5887500" cy="6621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Цель проекта: </a:t>
            </a:r>
            <a:r>
              <a:rPr lang="ru-RU" sz="15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реализовать интернет-магазин с использованием </a:t>
            </a:r>
            <a:r>
              <a:rPr lang="ru-RU" sz="1500" dirty="0" err="1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микросервисной</a:t>
            </a:r>
            <a:r>
              <a:rPr lang="ru-RU" sz="15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 архитектуры</a:t>
            </a:r>
            <a:endParaRPr sz="15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40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Какие технологии использовались</a:t>
            </a:r>
            <a:endParaRPr sz="3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/>
          </a:p>
        </p:txBody>
      </p:sp>
      <p:graphicFrame>
        <p:nvGraphicFramePr>
          <p:cNvPr id="199" name="Google Shape;199;p40"/>
          <p:cNvGraphicFramePr/>
          <p:nvPr>
            <p:extLst>
              <p:ext uri="{D42A27DB-BD31-4B8C-83A1-F6EECF244321}">
                <p14:modId xmlns:p14="http://schemas.microsoft.com/office/powerpoint/2010/main" val="1583877062"/>
              </p:ext>
            </p:extLst>
          </p:nvPr>
        </p:nvGraphicFramePr>
        <p:xfrm>
          <a:off x="757375" y="1701130"/>
          <a:ext cx="7196629" cy="2219810"/>
        </p:xfrm>
        <a:graphic>
          <a:graphicData uri="http://schemas.openxmlformats.org/drawingml/2006/table">
            <a:tbl>
              <a:tblPr>
                <a:noFill/>
                <a:tableStyleId>{37229C6F-77F6-4B9C-BABE-F248A913E983}</a:tableStyleId>
              </a:tblPr>
              <a:tblGrid>
                <a:gridCol w="5100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865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382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Оркестрация</a:t>
                      </a:r>
                      <a:r>
                        <a:rPr lang="ru-RU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сервисов: </a:t>
                      </a:r>
                      <a:r>
                        <a:rPr lang="en-US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Kubernetes, Docker</a:t>
                      </a: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382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Фреймворк разработки: </a:t>
                      </a:r>
                      <a:r>
                        <a:rPr lang="en-US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NET 9</a:t>
                      </a: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382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БД: </a:t>
                      </a:r>
                      <a:r>
                        <a:rPr lang="en-US" sz="1600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PostgresSQL</a:t>
                      </a: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382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Брокер сообщений</a:t>
                      </a:r>
                      <a:r>
                        <a:rPr lang="ru-RU" sz="16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: </a:t>
                      </a:r>
                      <a:r>
                        <a:rPr lang="en-US" sz="16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RabbitMQ</a:t>
                      </a:r>
                      <a:endParaRPr lang="en-US"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382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5.</a:t>
                      </a: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Frontend: </a:t>
                      </a:r>
                      <a:r>
                        <a:rPr lang="en-US" sz="1600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WebAssebly</a:t>
                      </a:r>
                      <a:r>
                        <a:rPr lang="en-US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, C#, Blazor, CSS, HTML</a:t>
                      </a:r>
                    </a:p>
                  </a:txBody>
                  <a:tcPr marL="198000" marR="91425" marT="91425" marB="91425">
                    <a:lnL w="9525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587544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1"/>
          <p:cNvSpPr txBox="1">
            <a:spLocks noGrp="1"/>
          </p:cNvSpPr>
          <p:nvPr>
            <p:ph type="title"/>
          </p:nvPr>
        </p:nvSpPr>
        <p:spPr>
          <a:xfrm>
            <a:off x="509759" y="87915"/>
            <a:ext cx="8520600" cy="5847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 dirty="0"/>
              <a:t>Пользовательские сценарии</a:t>
            </a:r>
            <a:endParaRPr sz="3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6AE814-BA7B-D4F0-FD45-0A75D6429086}"/>
              </a:ext>
            </a:extLst>
          </p:cNvPr>
          <p:cNvSpPr txBox="1"/>
          <p:nvPr/>
        </p:nvSpPr>
        <p:spPr>
          <a:xfrm>
            <a:off x="509759" y="672645"/>
            <a:ext cx="51972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N" b="1" dirty="0"/>
              <a:t>Регистрация клиента</a:t>
            </a:r>
            <a:endParaRPr lang="en-EN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4C142DF-5D4F-F6A6-838B-BE7B85027F42}"/>
              </a:ext>
            </a:extLst>
          </p:cNvPr>
          <p:cNvSpPr txBox="1"/>
          <p:nvPr/>
        </p:nvSpPr>
        <p:spPr>
          <a:xfrm>
            <a:off x="509759" y="1065072"/>
            <a:ext cx="46056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EN" sz="900" dirty="0"/>
              <a:t>Пользователь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EN" sz="900" dirty="0"/>
              <a:t>Фронтенд (AuthService)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EN" sz="900" dirty="0"/>
              <a:t>API шлюз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EN" sz="900" dirty="0"/>
              <a:t>Сервис Клиента (AuthController)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EN" sz="900" dirty="0"/>
              <a:t>База данных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EN" sz="900" dirty="0"/>
              <a:t>Сервис Уведомлений</a:t>
            </a: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72549050-ECCC-1250-E6D5-D54F713202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759" y="2073052"/>
            <a:ext cx="8048065" cy="279803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04;p41">
            <a:extLst>
              <a:ext uri="{FF2B5EF4-FFF2-40B4-BE49-F238E27FC236}">
                <a16:creationId xmlns:a16="http://schemas.microsoft.com/office/drawing/2014/main" id="{7F48F307-9583-B88D-55A7-10E7DAD5F67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9759" y="87915"/>
            <a:ext cx="8520600" cy="5847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 dirty="0"/>
              <a:t>Пользовательские сценарии</a:t>
            </a:r>
            <a:endParaRPr sz="3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3D56FC-153B-49F2-38F6-96A07115BBF0}"/>
              </a:ext>
            </a:extLst>
          </p:cNvPr>
          <p:cNvSpPr txBox="1"/>
          <p:nvPr/>
        </p:nvSpPr>
        <p:spPr>
          <a:xfrm>
            <a:off x="509759" y="672645"/>
            <a:ext cx="51972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/>
              <a:t> Редактирование корзины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46252C-C41D-2519-DCBF-4D0C31DDD5E8}"/>
              </a:ext>
            </a:extLst>
          </p:cNvPr>
          <p:cNvSpPr txBox="1"/>
          <p:nvPr/>
        </p:nvSpPr>
        <p:spPr>
          <a:xfrm>
            <a:off x="509760" y="1132822"/>
            <a:ext cx="50078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N" sz="1000" b="1" dirty="0"/>
              <a:t>Шаг 1: Добавление товаров в корзину</a:t>
            </a:r>
            <a:r>
              <a:rPr lang="ru-RU" sz="1000" b="1" dirty="0"/>
              <a:t> из каталога</a:t>
            </a:r>
            <a:endParaRPr lang="en-EN" sz="1000" dirty="0"/>
          </a:p>
          <a:p>
            <a:pPr lvl="0"/>
            <a:r>
              <a:rPr lang="en-EN" sz="1000" b="1" dirty="0"/>
              <a:t>Сервис</a:t>
            </a:r>
            <a:r>
              <a:rPr lang="en-EN" sz="1000" dirty="0"/>
              <a:t>: Cart</a:t>
            </a:r>
          </a:p>
          <a:p>
            <a:pPr lvl="0"/>
            <a:r>
              <a:rPr lang="en-EN" sz="1000" b="1" dirty="0"/>
              <a:t>Действие</a:t>
            </a:r>
            <a:r>
              <a:rPr lang="en-EN" sz="1000" dirty="0"/>
              <a:t>: Метод </a:t>
            </a:r>
            <a:r>
              <a:rPr lang="en-US" sz="1000" dirty="0"/>
              <a:t>POST /</a:t>
            </a:r>
            <a:r>
              <a:rPr lang="en-US" sz="1000" dirty="0" err="1"/>
              <a:t>api</a:t>
            </a:r>
            <a:r>
              <a:rPr lang="en-US" sz="1000" dirty="0"/>
              <a:t>/cart </a:t>
            </a:r>
            <a:r>
              <a:rPr lang="en-EN" sz="1000" dirty="0"/>
              <a:t>в CartController</a:t>
            </a:r>
          </a:p>
          <a:p>
            <a:pPr lvl="0"/>
            <a:r>
              <a:rPr lang="en-EN" sz="1000" b="1" dirty="0"/>
              <a:t>Описание</a:t>
            </a:r>
            <a:r>
              <a:rPr lang="en-EN" sz="1000" dirty="0"/>
              <a:t>: Пользователь добавляет товары </a:t>
            </a:r>
            <a:r>
              <a:rPr lang="ru-RU" sz="1000" dirty="0"/>
              <a:t>из каталога </a:t>
            </a:r>
            <a:r>
              <a:rPr lang="en-EN" sz="1000" dirty="0"/>
              <a:t>в свою корзин</a:t>
            </a:r>
            <a:r>
              <a:rPr lang="ru-RU" sz="1000" dirty="0"/>
              <a:t>у</a:t>
            </a:r>
            <a:r>
              <a:rPr lang="en-EN" sz="1000" dirty="0"/>
              <a:t>. Это включает проверку идентификатора клиента, количества и наличия на складе.</a:t>
            </a:r>
            <a:endParaRPr lang="ru-RU" sz="1000" dirty="0"/>
          </a:p>
          <a:p>
            <a:pPr lvl="0"/>
            <a:r>
              <a:rPr lang="ru-RU" sz="1000" dirty="0"/>
              <a:t>Стоимость корзины пересчитывается.</a:t>
            </a:r>
            <a:endParaRPr lang="en-EN" sz="1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8E442F-05F2-ED67-5FEB-57571FDBBF0A}"/>
              </a:ext>
            </a:extLst>
          </p:cNvPr>
          <p:cNvSpPr txBox="1"/>
          <p:nvPr/>
        </p:nvSpPr>
        <p:spPr>
          <a:xfrm>
            <a:off x="509759" y="2293263"/>
            <a:ext cx="500780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N" sz="1000" b="1" dirty="0"/>
              <a:t>Шаг </a:t>
            </a:r>
            <a:r>
              <a:rPr lang="ru-RU" sz="1000" b="1" dirty="0"/>
              <a:t>2</a:t>
            </a:r>
            <a:r>
              <a:rPr lang="en-EN" sz="1000" b="1" dirty="0"/>
              <a:t>: </a:t>
            </a:r>
            <a:r>
              <a:rPr lang="ru-RU" sz="1000" b="1" dirty="0"/>
              <a:t>Удаление </a:t>
            </a:r>
            <a:r>
              <a:rPr lang="en-EN" sz="1000" b="1" dirty="0"/>
              <a:t>товаров </a:t>
            </a:r>
            <a:r>
              <a:rPr lang="ru-RU" sz="1000" b="1" dirty="0"/>
              <a:t>из</a:t>
            </a:r>
            <a:r>
              <a:rPr lang="en-EN" sz="1000" b="1" dirty="0"/>
              <a:t> корзин</a:t>
            </a:r>
            <a:r>
              <a:rPr lang="ru-RU" sz="1000" b="1" dirty="0"/>
              <a:t>ы</a:t>
            </a:r>
            <a:endParaRPr lang="en-EN" sz="1000" dirty="0"/>
          </a:p>
          <a:p>
            <a:pPr lvl="0"/>
            <a:r>
              <a:rPr lang="en-EN" sz="1000" b="1" dirty="0"/>
              <a:t>Сервис</a:t>
            </a:r>
            <a:r>
              <a:rPr lang="en-EN" sz="1000" dirty="0"/>
              <a:t>: Cart</a:t>
            </a:r>
          </a:p>
          <a:p>
            <a:pPr lvl="0"/>
            <a:r>
              <a:rPr lang="en-EN" sz="1000" b="1" dirty="0"/>
              <a:t>Действие</a:t>
            </a:r>
            <a:r>
              <a:rPr lang="en-EN" sz="1000" dirty="0"/>
              <a:t>: Метод </a:t>
            </a:r>
            <a:r>
              <a:rPr lang="en-US" sz="1000" dirty="0"/>
              <a:t>DELETE /</a:t>
            </a:r>
            <a:r>
              <a:rPr lang="en-US" sz="1000" dirty="0" err="1"/>
              <a:t>api</a:t>
            </a:r>
            <a:r>
              <a:rPr lang="en-US" sz="1000" dirty="0"/>
              <a:t>/cart/{od}</a:t>
            </a:r>
            <a:r>
              <a:rPr lang="en-EN" sz="1000" dirty="0"/>
              <a:t> в CartController</a:t>
            </a:r>
          </a:p>
          <a:p>
            <a:r>
              <a:rPr lang="en-EN" sz="1000" b="1" dirty="0"/>
              <a:t>Описание</a:t>
            </a:r>
            <a:r>
              <a:rPr lang="en-EN" sz="1000" dirty="0"/>
              <a:t>: Пользователь </a:t>
            </a:r>
            <a:r>
              <a:rPr lang="ru-RU" sz="1000" dirty="0"/>
              <a:t>удаляет</a:t>
            </a:r>
            <a:r>
              <a:rPr lang="en-EN" sz="1000" dirty="0"/>
              <a:t> товар </a:t>
            </a:r>
            <a:r>
              <a:rPr lang="ru-RU" sz="1000" dirty="0"/>
              <a:t>из </a:t>
            </a:r>
            <a:r>
              <a:rPr lang="en-EN" sz="1000" dirty="0"/>
              <a:t>корзин</a:t>
            </a:r>
            <a:r>
              <a:rPr lang="ru-RU" sz="1000" dirty="0"/>
              <a:t>ы по </a:t>
            </a:r>
            <a:r>
              <a:rPr lang="en-US" sz="1000" dirty="0"/>
              <a:t>id</a:t>
            </a:r>
            <a:r>
              <a:rPr lang="ru-RU" sz="1000" dirty="0"/>
              <a:t> элемента в корзине</a:t>
            </a:r>
            <a:r>
              <a:rPr lang="en-EN" sz="1000" dirty="0"/>
              <a:t>.</a:t>
            </a:r>
            <a:r>
              <a:rPr lang="ru-RU" sz="1000" dirty="0"/>
              <a:t> Стоимость корзины пересчитывается.</a:t>
            </a:r>
            <a:endParaRPr lang="en-EN" sz="1000" dirty="0"/>
          </a:p>
        </p:txBody>
      </p:sp>
    </p:spTree>
    <p:extLst>
      <p:ext uri="{BB962C8B-B14F-4D97-AF65-F5344CB8AC3E}">
        <p14:creationId xmlns:p14="http://schemas.microsoft.com/office/powerpoint/2010/main" val="19377507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7F8AD9-8710-9C7D-9571-14B098195F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04;p41">
            <a:extLst>
              <a:ext uri="{FF2B5EF4-FFF2-40B4-BE49-F238E27FC236}">
                <a16:creationId xmlns:a16="http://schemas.microsoft.com/office/drawing/2014/main" id="{2A1A89A9-E769-1E85-A58B-3FFABE0B5AF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9759" y="87915"/>
            <a:ext cx="8520600" cy="5847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 dirty="0"/>
              <a:t>Пользовательские сценарии</a:t>
            </a:r>
            <a:endParaRPr sz="3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287787-8EB9-E2FE-FD0E-1B9F567154BB}"/>
              </a:ext>
            </a:extLst>
          </p:cNvPr>
          <p:cNvSpPr txBox="1"/>
          <p:nvPr/>
        </p:nvSpPr>
        <p:spPr>
          <a:xfrm>
            <a:off x="509759" y="672645"/>
            <a:ext cx="51972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/>
              <a:t>Создание заказа из корзины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E88F30D-68F9-AD61-B345-E1382F2C1DE3}"/>
              </a:ext>
            </a:extLst>
          </p:cNvPr>
          <p:cNvSpPr txBox="1"/>
          <p:nvPr/>
        </p:nvSpPr>
        <p:spPr>
          <a:xfrm>
            <a:off x="632012" y="1042147"/>
            <a:ext cx="757741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endParaRPr lang="en-EN" sz="1000" dirty="0"/>
          </a:p>
          <a:p>
            <a:r>
              <a:rPr lang="en-EN" sz="1000" b="1" dirty="0"/>
              <a:t>Шаг </a:t>
            </a:r>
            <a:r>
              <a:rPr lang="ru-RU" sz="1000" b="1" dirty="0"/>
              <a:t>1</a:t>
            </a:r>
            <a:r>
              <a:rPr lang="en-EN" sz="1000" b="1" dirty="0"/>
              <a:t>: Создание заказа</a:t>
            </a:r>
            <a:endParaRPr lang="en-EN" sz="1000" dirty="0"/>
          </a:p>
          <a:p>
            <a:pPr lvl="0"/>
            <a:r>
              <a:rPr lang="en-EN" sz="1000" b="1" dirty="0"/>
              <a:t>Сервис</a:t>
            </a:r>
            <a:r>
              <a:rPr lang="en-EN" sz="1000" dirty="0"/>
              <a:t>: Orders</a:t>
            </a:r>
          </a:p>
          <a:p>
            <a:pPr lvl="0"/>
            <a:r>
              <a:rPr lang="en-EN" sz="1000" b="1" dirty="0"/>
              <a:t>Действие</a:t>
            </a:r>
            <a:r>
              <a:rPr lang="en-EN" sz="1000" dirty="0"/>
              <a:t>: POST api/orders </a:t>
            </a:r>
          </a:p>
          <a:p>
            <a:pPr lvl="0"/>
            <a:r>
              <a:rPr lang="en-EN" sz="1000" b="1" dirty="0"/>
              <a:t>Описание</a:t>
            </a:r>
            <a:r>
              <a:rPr lang="en-EN" sz="1000" dirty="0"/>
              <a:t>: Когда товар</a:t>
            </a:r>
            <a:r>
              <a:rPr lang="ru-RU" sz="1000" dirty="0"/>
              <a:t>ы</a:t>
            </a:r>
            <a:r>
              <a:rPr lang="en-EN" sz="1000" dirty="0"/>
              <a:t> добавлен</a:t>
            </a:r>
            <a:r>
              <a:rPr lang="ru-RU" sz="1000" dirty="0"/>
              <a:t>ы</a:t>
            </a:r>
            <a:r>
              <a:rPr lang="en-EN" sz="1000" dirty="0"/>
              <a:t> в корзину, </a:t>
            </a:r>
            <a:r>
              <a:rPr lang="ru-RU" sz="1000" dirty="0"/>
              <a:t>вызывается метод </a:t>
            </a:r>
            <a:r>
              <a:rPr lang="en-US" sz="1000" dirty="0"/>
              <a:t>API </a:t>
            </a:r>
            <a:r>
              <a:rPr lang="ru-RU" sz="1000" dirty="0"/>
              <a:t>для </a:t>
            </a:r>
            <a:r>
              <a:rPr lang="en-EN" sz="1000" dirty="0"/>
              <a:t>создания заказа. </a:t>
            </a:r>
            <a:r>
              <a:rPr lang="ru-RU" sz="1000" dirty="0"/>
              <a:t>Идемпотентность обеспечивается через</a:t>
            </a:r>
            <a:r>
              <a:rPr lang="en-US" sz="1000" dirty="0"/>
              <a:t> Idempotence-Key</a:t>
            </a:r>
            <a:r>
              <a:rPr lang="ru-RU" sz="1000" dirty="0"/>
              <a:t> в заголовке. Повторный вызов с тем же </a:t>
            </a:r>
            <a:r>
              <a:rPr lang="en-US" sz="1000" dirty="0"/>
              <a:t>Key</a:t>
            </a:r>
            <a:r>
              <a:rPr lang="ru-RU" sz="1000" dirty="0"/>
              <a:t> возвращает </a:t>
            </a:r>
            <a:r>
              <a:rPr lang="ru-RU" sz="1000" dirty="0" err="1"/>
              <a:t>информацю</a:t>
            </a:r>
            <a:r>
              <a:rPr lang="ru-RU" sz="1000" dirty="0"/>
              <a:t> об уже сделанном заказе. Обработка</a:t>
            </a:r>
            <a:r>
              <a:rPr lang="en-US" sz="1000" dirty="0"/>
              <a:t> </a:t>
            </a:r>
            <a:r>
              <a:rPr lang="ru-RU" sz="1000" dirty="0"/>
              <a:t>заказа происходит через механизм </a:t>
            </a:r>
            <a:r>
              <a:rPr lang="en-US" sz="1000" dirty="0"/>
              <a:t>Saga.</a:t>
            </a:r>
            <a:endParaRPr lang="ru-RU" sz="1000" dirty="0"/>
          </a:p>
          <a:p>
            <a:pPr lvl="0"/>
            <a:endParaRPr lang="en-EN" sz="1000" dirty="0"/>
          </a:p>
          <a:p>
            <a:r>
              <a:rPr lang="en-EN" sz="1000" b="1" dirty="0"/>
              <a:t>Шаг </a:t>
            </a:r>
            <a:r>
              <a:rPr lang="ru-RU" sz="1000" b="1" dirty="0"/>
              <a:t>2</a:t>
            </a:r>
            <a:r>
              <a:rPr lang="en-EN" sz="1000" b="1" dirty="0"/>
              <a:t>: Обработка платежа</a:t>
            </a:r>
            <a:endParaRPr lang="en-EN" sz="1000" dirty="0"/>
          </a:p>
          <a:p>
            <a:pPr lvl="0"/>
            <a:r>
              <a:rPr lang="en-EN" sz="1000" b="1" dirty="0"/>
              <a:t>Сервис</a:t>
            </a:r>
            <a:r>
              <a:rPr lang="en-EN" sz="1000" dirty="0"/>
              <a:t>: Payments</a:t>
            </a:r>
          </a:p>
          <a:p>
            <a:pPr lvl="0"/>
            <a:r>
              <a:rPr lang="en-EN" sz="1000" b="1" dirty="0"/>
              <a:t>Действие</a:t>
            </a:r>
            <a:r>
              <a:rPr lang="en-EN" sz="1000" dirty="0"/>
              <a:t>: Инициируется событием PaymentProcessedEvent </a:t>
            </a:r>
            <a:r>
              <a:rPr lang="ru-RU" sz="1000" dirty="0"/>
              <a:t>через </a:t>
            </a:r>
            <a:r>
              <a:rPr lang="en-US" sz="1000" dirty="0"/>
              <a:t>RabbitMQ</a:t>
            </a:r>
            <a:endParaRPr lang="en-EN" sz="1000" dirty="0"/>
          </a:p>
          <a:p>
            <a:pPr lvl="0"/>
            <a:r>
              <a:rPr lang="en-EN" sz="1000" b="1" dirty="0"/>
              <a:t>Описание</a:t>
            </a:r>
            <a:r>
              <a:rPr lang="en-EN" sz="1000" dirty="0"/>
              <a:t>: Платеж обрабатывается. Если успешно, сага переходит к резервированию складских запасов; иначе она переходит в состояние "Неудача".</a:t>
            </a:r>
            <a:endParaRPr lang="ru-RU" sz="1000" dirty="0"/>
          </a:p>
          <a:p>
            <a:pPr lvl="0"/>
            <a:endParaRPr lang="en-EN" sz="1000" dirty="0"/>
          </a:p>
          <a:p>
            <a:r>
              <a:rPr lang="en-EN" sz="1000" b="1" dirty="0"/>
              <a:t>Шаг </a:t>
            </a:r>
            <a:r>
              <a:rPr lang="ru-RU" sz="1000" b="1" dirty="0"/>
              <a:t>3</a:t>
            </a:r>
            <a:r>
              <a:rPr lang="en-EN" sz="1000" b="1" dirty="0"/>
              <a:t>: Резервирование складских запасов</a:t>
            </a:r>
            <a:endParaRPr lang="en-EN" sz="1000" dirty="0"/>
          </a:p>
          <a:p>
            <a:pPr lvl="0"/>
            <a:r>
              <a:rPr lang="en-EN" sz="1000" b="1" dirty="0"/>
              <a:t>Сервис</a:t>
            </a:r>
            <a:r>
              <a:rPr lang="en-EN" sz="1000" dirty="0"/>
              <a:t>: Stock</a:t>
            </a:r>
          </a:p>
          <a:p>
            <a:pPr lvl="0"/>
            <a:r>
              <a:rPr lang="en-EN" sz="1000" b="1" dirty="0"/>
              <a:t>Действие</a:t>
            </a:r>
            <a:r>
              <a:rPr lang="en-EN" sz="1000" dirty="0"/>
              <a:t>: Инициируется событием StocksReservedEvent </a:t>
            </a:r>
            <a:r>
              <a:rPr lang="ru-RU" sz="1000" dirty="0"/>
              <a:t>через </a:t>
            </a:r>
            <a:r>
              <a:rPr lang="en-US" sz="1000" dirty="0"/>
              <a:t>RabbitMQ</a:t>
            </a:r>
            <a:endParaRPr lang="en-EN" sz="1000" dirty="0"/>
          </a:p>
          <a:p>
            <a:pPr lvl="0"/>
            <a:r>
              <a:rPr lang="en-EN" sz="1000" b="1" dirty="0"/>
              <a:t>Описание</a:t>
            </a:r>
            <a:r>
              <a:rPr lang="en-EN" sz="1000" dirty="0"/>
              <a:t>: Складские запасы резервируются. Если успешно, сага переходит к резервированию доставки; иначе она переходит в состояние "Неудача".</a:t>
            </a:r>
            <a:endParaRPr lang="ru-RU" sz="1000" dirty="0"/>
          </a:p>
          <a:p>
            <a:pPr lvl="0"/>
            <a:endParaRPr lang="en-EN" sz="1000" dirty="0"/>
          </a:p>
          <a:p>
            <a:r>
              <a:rPr lang="en-EN" sz="1000" b="1" dirty="0"/>
              <a:t>Шаг </a:t>
            </a:r>
            <a:r>
              <a:rPr lang="ru-RU" sz="1000" b="1" dirty="0"/>
              <a:t>4</a:t>
            </a:r>
            <a:r>
              <a:rPr lang="en-EN" sz="1000" b="1" dirty="0"/>
              <a:t>: Резервирование доставки</a:t>
            </a:r>
            <a:endParaRPr lang="en-EN" sz="1000" dirty="0"/>
          </a:p>
          <a:p>
            <a:pPr lvl="0"/>
            <a:r>
              <a:rPr lang="en-EN" sz="1000" b="1" dirty="0"/>
              <a:t>Сервис</a:t>
            </a:r>
            <a:r>
              <a:rPr lang="en-EN" sz="1000" dirty="0"/>
              <a:t>: Delivery</a:t>
            </a:r>
          </a:p>
          <a:p>
            <a:pPr lvl="0"/>
            <a:r>
              <a:rPr lang="en-EN" sz="1000" b="1" dirty="0"/>
              <a:t>Действие</a:t>
            </a:r>
            <a:r>
              <a:rPr lang="en-EN" sz="1000" dirty="0"/>
              <a:t>: Инициируется событием DeliveryReservedEvent </a:t>
            </a:r>
            <a:r>
              <a:rPr lang="ru-RU" sz="1000" dirty="0"/>
              <a:t>через </a:t>
            </a:r>
            <a:r>
              <a:rPr lang="en-US" sz="1000" dirty="0"/>
              <a:t>RabbitMQ</a:t>
            </a:r>
            <a:endParaRPr lang="en-EN" sz="1000" dirty="0"/>
          </a:p>
          <a:p>
            <a:pPr lvl="0"/>
            <a:r>
              <a:rPr lang="en-EN" sz="1000" b="1" dirty="0"/>
              <a:t>Описание</a:t>
            </a:r>
            <a:r>
              <a:rPr lang="en-EN" sz="1000" dirty="0"/>
              <a:t>: Доставка резервируется. Если успешно, заказ завершается; иначе она переходит в состояние "Неудача".</a:t>
            </a:r>
          </a:p>
        </p:txBody>
      </p:sp>
    </p:spTree>
    <p:extLst>
      <p:ext uri="{BB962C8B-B14F-4D97-AF65-F5344CB8AC3E}">
        <p14:creationId xmlns:p14="http://schemas.microsoft.com/office/powerpoint/2010/main" val="1394858083"/>
      </p:ext>
    </p:extLst>
  </p:cSld>
  <p:clrMapOvr>
    <a:masterClrMapping/>
  </p:clrMapOvr>
</p:sld>
</file>

<file path=ppt/theme/theme1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6402BA"/>
      </a:dk2>
      <a:lt2>
        <a:srgbClr val="EEEEEE"/>
      </a:lt2>
      <a:accent1>
        <a:srgbClr val="7629BA"/>
      </a:accent1>
      <a:accent2>
        <a:srgbClr val="8B8EE3"/>
      </a:accent2>
      <a:accent3>
        <a:srgbClr val="BFC1F0"/>
      </a:accent3>
      <a:accent4>
        <a:srgbClr val="FFAB40"/>
      </a:accent4>
      <a:accent5>
        <a:srgbClr val="0097A7"/>
      </a:accent5>
      <a:accent6>
        <a:srgbClr val="EEFF41"/>
      </a:accent6>
      <a:hlink>
        <a:srgbClr val="8B8EE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479</TotalTime>
  <Words>636</Words>
  <Application>Microsoft Office PowerPoint</Application>
  <PresentationFormat>Экран (16:9)</PresentationFormat>
  <Paragraphs>114</Paragraphs>
  <Slides>17</Slides>
  <Notes>13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3</vt:i4>
      </vt:variant>
      <vt:variant>
        <vt:lpstr>Заголовки слайдов</vt:lpstr>
      </vt:variant>
      <vt:variant>
        <vt:i4>17</vt:i4>
      </vt:variant>
    </vt:vector>
  </HeadingPairs>
  <TitlesOfParts>
    <vt:vector size="25" baseType="lpstr">
      <vt:lpstr>Roboto Medium</vt:lpstr>
      <vt:lpstr>Roboto</vt:lpstr>
      <vt:lpstr>Arial</vt:lpstr>
      <vt:lpstr>_inter</vt:lpstr>
      <vt:lpstr>Courier New</vt:lpstr>
      <vt:lpstr>Светлая тема</vt:lpstr>
      <vt:lpstr>Светлая тема</vt:lpstr>
      <vt:lpstr>Светлая тема</vt:lpstr>
      <vt:lpstr>Презентация PowerPoint</vt:lpstr>
      <vt:lpstr>Меня хорошо видно &amp; слышно?</vt:lpstr>
      <vt:lpstr>Защита проекта Тема: Интернет магазин   </vt:lpstr>
      <vt:lpstr>План защиты</vt:lpstr>
      <vt:lpstr>Презентация PowerPoint</vt:lpstr>
      <vt:lpstr>Какие технологии использовались </vt:lpstr>
      <vt:lpstr>Пользовательские сценарии</vt:lpstr>
      <vt:lpstr>Пользовательские сценарии</vt:lpstr>
      <vt:lpstr>Пользовательские сценарии</vt:lpstr>
      <vt:lpstr>Архитектурная схема</vt:lpstr>
      <vt:lpstr>Архитектурная схема backend</vt:lpstr>
      <vt:lpstr>Frontend</vt:lpstr>
      <vt:lpstr>Grafana</vt:lpstr>
      <vt:lpstr>Выводы </vt:lpstr>
      <vt:lpstr>Презентация PowerPoint</vt:lpstr>
      <vt:lpstr>Спасибо за внимание!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Вячеслав Потапов</cp:lastModifiedBy>
  <cp:revision>17</cp:revision>
  <dcterms:modified xsi:type="dcterms:W3CDTF">2025-06-15T11:08:54Z</dcterms:modified>
</cp:coreProperties>
</file>